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E079008-E2A9-4EDD-8413-C4DBD7ADCFB7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A9BE-5B71-462C-B219-43813297EF38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C2C6-D1C1-4857-9BF3-E37853385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8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 is </a:t>
            </a:r>
            <a:r>
              <a:rPr lang="en-US" altLang="zh-TW" dirty="0" err="1" smtClean="0"/>
              <a:t>contravariant</a:t>
            </a:r>
            <a:r>
              <a:rPr lang="en-US" altLang="zh-TW" dirty="0" smtClean="0"/>
              <a:t> 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C2C6-D1C1-4857-9BF3-E3785338525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92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12/9 news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C2C6-D1C1-4857-9BF3-E3785338525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18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F5F57C-9815-496D-B524-FBE044BAFC63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207C3F-6E2F-4E19-A625-CFCC7E4A0B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Textbook circle: Black Hole </a:t>
            </a:r>
            <a:r>
              <a:rPr lang="en-US" altLang="zh-TW" dirty="0" err="1" smtClean="0"/>
              <a:t>Astrophyscs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Meeting date : 9/30</a:t>
            </a:r>
          </a:p>
          <a:p>
            <a:r>
              <a:rPr lang="en-US" altLang="zh-TW" dirty="0" smtClean="0"/>
              <a:t>Student: Yu-Xing Cheng</a:t>
            </a:r>
          </a:p>
          <a:p>
            <a:r>
              <a:rPr lang="en-US" altLang="zh-TW" dirty="0" smtClean="0"/>
              <a:t>Professor: </a:t>
            </a:r>
            <a:r>
              <a:rPr lang="en-US" altLang="zh-TW" dirty="0" err="1" smtClean="0"/>
              <a:t>Yousuke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Miznuo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18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Matrm</a:t>
            </a:r>
            <a:r>
              <a:rPr lang="en-US" altLang="zh-TW" dirty="0" smtClean="0"/>
              <a:t> form for the geometry equations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mtClean="0"/>
                  <a:t>The Metric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It will help our to illustrate the concept of matrics,vectors,1-form,and tensors.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/>
                        </m:ctrlPr>
                      </m:sSupPr>
                      <m:e>
                        <m:r>
                          <a:rPr lang="en-US" altLang="zh-TW" sz="2400"/>
                          <m:t>(</m:t>
                        </m:r>
                        <m:r>
                          <a:rPr lang="en-US" altLang="zh-TW" sz="2400"/>
                          <m:t>𝑑h</m:t>
                        </m:r>
                        <m:r>
                          <a:rPr lang="en-US" altLang="zh-TW" sz="2400"/>
                          <m:t>)</m:t>
                        </m:r>
                      </m:e>
                      <m:sup>
                        <m:r>
                          <a:rPr lang="en-US" altLang="zh-TW" sz="2400"/>
                          <m:t>2</m:t>
                        </m:r>
                      </m:sup>
                    </m:sSup>
                    <m:r>
                      <a:rPr lang="en-US" altLang="zh-TW" sz="2400"/>
                      <m:t>=</m:t>
                    </m:r>
                    <m:sSup>
                      <m:sSupPr>
                        <m:ctrlPr>
                          <a:rPr lang="en-US" altLang="zh-TW" sz="2400"/>
                        </m:ctrlPr>
                      </m:sSupPr>
                      <m:e>
                        <m:r>
                          <a:rPr lang="en-US" altLang="zh-TW" sz="2400"/>
                          <m:t>(</m:t>
                        </m:r>
                        <m:r>
                          <a:rPr lang="en-US" altLang="zh-TW" sz="2400"/>
                          <m:t>𝑑𝑥</m:t>
                        </m:r>
                        <m:r>
                          <a:rPr lang="en-US" altLang="zh-TW" sz="2400"/>
                          <m:t>)</m:t>
                        </m:r>
                      </m:e>
                      <m:sup>
                        <m:r>
                          <a:rPr lang="en-US" altLang="zh-TW" sz="2400"/>
                          <m:t>2</m:t>
                        </m:r>
                      </m:sup>
                    </m:sSup>
                    <m:r>
                      <a:rPr lang="en-US" altLang="zh-TW" sz="2400"/>
                      <m:t>+</m:t>
                    </m:r>
                    <m:sSup>
                      <m:sSupPr>
                        <m:ctrlPr>
                          <a:rPr lang="en-US" altLang="zh-TW" sz="2400"/>
                        </m:ctrlPr>
                      </m:sSupPr>
                      <m:e>
                        <m:r>
                          <a:rPr lang="en-US" altLang="zh-TW" sz="2400"/>
                          <m:t>(</m:t>
                        </m:r>
                        <m:r>
                          <a:rPr lang="en-US" altLang="zh-TW" sz="2400"/>
                          <m:t>𝑑𝑦</m:t>
                        </m:r>
                        <m:r>
                          <a:rPr lang="en-US" altLang="zh-TW" sz="2400"/>
                          <m:t>)</m:t>
                        </m:r>
                      </m:e>
                      <m:sup>
                        <m:r>
                          <a:rPr lang="en-US" altLang="zh-TW" sz="2400"/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can be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/>
                        </m:ctrlPr>
                      </m:sSupPr>
                      <m:e>
                        <m:r>
                          <a:rPr lang="en-US" altLang="zh-TW" sz="2400"/>
                          <m:t>(</m:t>
                        </m:r>
                        <m:r>
                          <a:rPr lang="en-US" altLang="zh-TW" sz="2400"/>
                          <m:t>𝑑h</m:t>
                        </m:r>
                        <m:r>
                          <a:rPr lang="en-US" altLang="zh-TW" sz="2400"/>
                          <m:t>)</m:t>
                        </m:r>
                      </m:e>
                      <m:sup>
                        <m:r>
                          <a:rPr lang="en-US" altLang="zh-TW" sz="2400"/>
                          <m:t>2</m:t>
                        </m:r>
                      </m:sup>
                    </m:sSup>
                    <m:r>
                      <a:rPr lang="en-US" altLang="zh-TW" sz="2400"/>
                      <m:t>=</m:t>
                    </m:r>
                    <m:sSup>
                      <m:sSupPr>
                        <m:ctrlPr>
                          <a:rPr lang="en-US" altLang="zh-TW" sz="2400"/>
                        </m:ctrlPr>
                      </m:sSupPr>
                      <m:e>
                        <m:r>
                          <a:rPr lang="en-US" altLang="zh-TW" sz="2400" smtClean="0"/>
                          <m:t>𝑑𝑥</m:t>
                        </m:r>
                      </m:e>
                      <m:sup>
                        <m:r>
                          <a:rPr lang="en-US" altLang="zh-TW" sz="2400" smtClean="0"/>
                          <m:t>𝑇</m:t>
                        </m:r>
                      </m:sup>
                    </m:sSup>
                    <m:r>
                      <a:rPr lang="en-US" altLang="zh-TW" sz="2400" smtClean="0"/>
                      <m:t>𝑔𝑑𝑥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𝑑𝑥</m:t>
                    </m:r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𝑑𝑥</m:t>
                          </m:r>
                        </m:e>
                      </m:mr>
                      <m:m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𝑑𝑦</m:t>
                          </m:r>
                        </m:e>
                      </m:mr>
                    </m:m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,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𝑑𝑥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𝑑𝑦</m:t>
                          </m:r>
                        </m:e>
                      </m:mr>
                    </m:m>
                  </m:oMath>
                </a14:m>
                <a:r>
                  <a:rPr lang="en-US" altLang="zh-TW" sz="2400" dirty="0" smtClean="0"/>
                  <a:t>)</a:t>
                </a:r>
                <a:r>
                  <a:rPr lang="en-US" altLang="zh-TW" sz="2400" dirty="0" smtClean="0"/>
                  <a:t>,</a:t>
                </a:r>
                <a:endParaRPr lang="en-US" altLang="zh-TW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/>
                      </a:rPr>
                      <m:t>𝑔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dirty="0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dirty="0" smtClean="0"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a:rPr lang="en-US" altLang="zh-TW" sz="2400" b="0" i="1" dirty="0" smtClean="0">
                              <a:latin typeface="Cambria Math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altLang="zh-TW" sz="2400" b="0" i="1" dirty="0" smtClean="0">
                              <a:latin typeface="Cambria Math"/>
                            </a:rPr>
                            <m:t>0</m:t>
                          </m:r>
                        </m:e>
                        <m:e>
                          <m:r>
                            <a:rPr lang="en-US" altLang="zh-TW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mr>
                    </m:m>
                    <m:r>
                      <a:rPr lang="en-US" altLang="zh-TW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is metric of a flat two-dimensional plane in Cartesian coordinates.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5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Matrm</a:t>
            </a:r>
            <a:r>
              <a:rPr lang="en-US" altLang="zh-TW" dirty="0"/>
              <a:t> form for the geometry </a:t>
            </a:r>
            <a:r>
              <a:rPr lang="en-US" altLang="zh-TW" dirty="0" smtClean="0"/>
              <a:t>equations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Similarly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>
                            <a:latin typeface="Cambria Math"/>
                          </a:rPr>
                          <m:t>𝑑h</m:t>
                        </m:r>
                      </m:e>
                      <m:sup>
                        <m:r>
                          <a:rPr lang="en-US" altLang="zh-TW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can be written in matrix form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>
                            <a:latin typeface="Cambria Math"/>
                          </a:rPr>
                          <m:t>𝑑h</m:t>
                        </m:r>
                      </m:e>
                      <m:sup>
                        <m:r>
                          <a:rPr lang="en-US" altLang="zh-TW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′′′</m:t>
                            </m:r>
                          </m:sup>
                        </m:sSup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′′′</m:t>
                        </m:r>
                      </m:sup>
                    </m:sSup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′′′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′′′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𝑑𝑅</m:t>
                          </m:r>
                        </m:e>
                      </m:mr>
                      <m:m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</m:mr>
                    </m:m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=(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dirty="0" smtClean="0"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a:rPr lang="en-US" altLang="zh-TW" sz="2400" b="0" i="1" dirty="0" smtClean="0">
                              <a:latin typeface="Cambria Math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altLang="zh-TW" sz="2400" b="0" i="1" dirty="0" smtClean="0">
                              <a:latin typeface="Cambria Math"/>
                            </a:rPr>
                            <m:t>0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TW" sz="24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sz="24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</m:m>
                  </m:oMath>
                </a14:m>
                <a:r>
                  <a:rPr lang="en-US" altLang="zh-TW" sz="2400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the matric of a flat plane but expressed in polar coordinate.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6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Coordinate Transformations: Vectors and </a:t>
            </a:r>
            <a:r>
              <a:rPr lang="en-US" altLang="zh-TW" dirty="0" smtClean="0"/>
              <a:t>1-Form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54162"/>
                <a:ext cx="8686800" cy="497118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For  the conversion from Cartesian to polar coordinates, we have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′′′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𝐿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The coordinate transformation matrix L is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dirty="0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(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𝑅𝑐𝑜𝑠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𝑅𝑠𝑖𝑛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</m:mr>
                      <m:m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</m:mr>
                    </m:m>
                  </m:oMath>
                </a14:m>
                <a:r>
                  <a:rPr lang="en-US" altLang="zh-TW" sz="24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The </a:t>
                </a:r>
                <a:r>
                  <a:rPr lang="en-US" altLang="zh-TW" sz="2400" dirty="0" err="1"/>
                  <a:t>invrse</a:t>
                </a:r>
                <a:r>
                  <a:rPr lang="en-US" altLang="zh-TW" sz="2400" dirty="0"/>
                  <a:t> coordinate </a:t>
                </a:r>
                <a:r>
                  <a:rPr lang="en-US" altLang="zh-TW" sz="2400" dirty="0" smtClean="0"/>
                  <a:t>transformation also can be expressed in matrix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𝑑𝑥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𝑑𝑥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′′′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𝑅𝑠𝑖𝑛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</m:mr>
                      <m:m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</m:mr>
                    </m:m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L  is a differential transformation that operates on local vectors and 1-forms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4162"/>
                <a:ext cx="8686800" cy="4971182"/>
              </a:xfrm>
              <a:blipFill rotWithShape="1">
                <a:blip r:embed="rId2"/>
                <a:stretch>
                  <a:fillRect l="-1053" t="-1595" b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3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Coordinate </a:t>
            </a:r>
            <a:r>
              <a:rPr lang="en-US" altLang="zh-TW" dirty="0" smtClean="0"/>
              <a:t>Transformations: </a:t>
            </a:r>
            <a:r>
              <a:rPr lang="en-US" altLang="zh-TW" dirty="0"/>
              <a:t>Vectors and 1-Form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54162"/>
                <a:ext cx="8686800" cy="48991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In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′′′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r>
                  <a:rPr lang="en-US" altLang="zh-TW" sz="240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altLang="zh-TW" sz="2400" dirty="0" smtClean="0">
                    <a:solidFill>
                      <a:schemeClr val="tx1"/>
                    </a:solidFill>
                  </a:rPr>
                  <a:t> is  called a </a:t>
                </a:r>
                <a:r>
                  <a:rPr lang="en-US" altLang="zh-TW" sz="2400" dirty="0" err="1" smtClean="0">
                    <a:solidFill>
                      <a:srgbClr val="0070C0"/>
                    </a:solidFill>
                  </a:rPr>
                  <a:t>contravariant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 vector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or vector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In the transformation equation for the components of any vector V, the matrix of the vector’s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′′′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new coordinate system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V: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old system </a:t>
                </a: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Where V is </a:t>
                </a:r>
                <a:r>
                  <a:rPr lang="en-US" altLang="zh-TW" sz="2400" dirty="0" err="1" smtClean="0">
                    <a:solidFill>
                      <a:schemeClr val="tx1"/>
                    </a:solidFill>
                  </a:rPr>
                  <a:t>contravariant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vector (superscripts)</a:t>
                </a:r>
              </a:p>
              <a:p>
                <a:pPr marL="0" indent="0">
                  <a:buNone/>
                </a:pP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4162"/>
                <a:ext cx="8686800" cy="4899174"/>
              </a:xfrm>
              <a:blipFill rotWithShape="1">
                <a:blip r:embed="rId3"/>
                <a:stretch>
                  <a:fillRect l="-1053" t="-871" r="-19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6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Coordinate Transformations: Vectors and 1-Form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zh-TW" sz="2400" dirty="0" err="1">
                    <a:solidFill>
                      <a:schemeClr val="tx1"/>
                    </a:solidFill>
                  </a:rPr>
                  <a:t>contravariant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vector </a:t>
                </a:r>
                <a:r>
                  <a:rPr lang="en-US" altLang="zh-TW" sz="2400" dirty="0" err="1">
                    <a:solidFill>
                      <a:schemeClr val="tx1"/>
                    </a:solidFill>
                  </a:rPr>
                  <a:t>whoes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components transform in the opposite manner to those of a </a:t>
                </a:r>
                <a:r>
                  <a:rPr lang="en-US" altLang="zh-TW" sz="2400" dirty="0" err="1">
                    <a:solidFill>
                      <a:schemeClr val="tx1"/>
                    </a:solidFill>
                  </a:rPr>
                  <a:t>contravariant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vector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′′′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zh-TW" altLang="en-US" sz="2400" i="1">
                        <a:solidFill>
                          <a:schemeClr val="tx1"/>
                        </a:solidFill>
                        <a:latin typeface="Cambria Math"/>
                      </a:rPr>
                      <m:t>𝜐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is</a:t>
                </a:r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new coordinate system</a:t>
                </a: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en-US" altLang="zh-TW" sz="2400" dirty="0" smtClean="0"/>
                  <a:t> and V are different geometric quantities that transform in different ways.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Dot products and magnitudes of vectors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How to compute the magnitude of all vectors V?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altLang="zh-TW" sz="2400" b="0" dirty="0" smtClean="0">
                    <a:ea typeface="Cambria Math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≡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>
                    <a:ea typeface="Cambria Math"/>
                  </a:rPr>
                  <a:t>Transforms according to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′′′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zh-TW" altLang="en-US" sz="2400" i="1">
                        <a:solidFill>
                          <a:schemeClr val="tx1"/>
                        </a:solidFill>
                        <a:latin typeface="Cambria Math"/>
                      </a:rPr>
                      <m:t>𝜐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>
                    <a:ea typeface="Cambria Math"/>
                  </a:rPr>
                  <a:t>Rewrite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𝑣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zh-TW" sz="2400" b="0" dirty="0" smtClean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ea typeface="Cambria Math"/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400" b="0" dirty="0" smtClean="0">
                    <a:ea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altLang="zh-TW" sz="2400" dirty="0" smtClean="0">
                    <a:ea typeface="Cambria Math"/>
                  </a:rPr>
                  <a:t> , get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𝑣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1617" r="-1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6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Tensors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Discussion of two-dimensional geometry by looking at how the metric itself transforms.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Combine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𝑔𝑑𝑥</m:t>
                    </m:r>
                    <m:r>
                      <a:rPr lang="en-US" altLang="zh-TW" sz="2400" b="0" i="1" smtClean="0">
                        <a:latin typeface="Cambria Math"/>
                      </a:rPr>
                      <m:t> ,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𝐿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r>
                  <a:rPr lang="en-US" altLang="zh-TW" sz="2400" b="0" dirty="0" smtClean="0">
                    <a:ea typeface="Cambria Math"/>
                  </a:rPr>
                  <a:t> to solve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altLang="zh-TW" sz="2400" b="0" dirty="0" smtClean="0">
                    <a:ea typeface="Cambria Math"/>
                  </a:rPr>
                  <a:t> in term of g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′′′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400" b="0" dirty="0" smtClean="0">
                    <a:ea typeface="Cambria Math"/>
                  </a:rPr>
                  <a:t>g is called covariant tensor of rank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400" b="0" dirty="0" smtClean="0">
                    <a:ea typeface="Cambria Math"/>
                  </a:rPr>
                  <a:t> , it has a special property that is always </a:t>
                </a:r>
                <a:r>
                  <a:rPr lang="en-US" altLang="zh-TW" sz="2400" b="0" dirty="0" smtClean="0">
                    <a:solidFill>
                      <a:srgbClr val="FF0000"/>
                    </a:solidFill>
                    <a:ea typeface="Cambria Math"/>
                  </a:rPr>
                  <a:t>symmetric</a:t>
                </a:r>
                <a:r>
                  <a:rPr lang="en-US" altLang="zh-TW" sz="24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>
                    <a:ea typeface="Cambria Math"/>
                  </a:rPr>
                  <a:t>g is not called a 2-form , because true 2-forms must possess another property- </a:t>
                </a:r>
                <a:r>
                  <a:rPr lang="en-US" altLang="zh-TW" sz="2400" dirty="0" err="1" smtClean="0">
                    <a:solidFill>
                      <a:srgbClr val="FF0000"/>
                    </a:solidFill>
                    <a:ea typeface="Cambria Math"/>
                  </a:rPr>
                  <a:t>antisymmetry</a:t>
                </a:r>
                <a:endParaRPr lang="en-US" altLang="zh-TW" sz="24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8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Tensors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Matrix can be converted to a </a:t>
                </a:r>
                <a:r>
                  <a:rPr lang="en-US" altLang="zh-TW" sz="2400" dirty="0" err="1" smtClean="0"/>
                  <a:t>contravariant</a:t>
                </a:r>
                <a:r>
                  <a:rPr lang="en-US" altLang="zh-TW" sz="2400" dirty="0" smtClean="0"/>
                  <a:t> form by taking its inverse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′′′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𝐴𝐵𝐶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′′′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In general we can get covariant tensor t into </a:t>
                </a:r>
                <a:r>
                  <a:rPr lang="en-US" altLang="zh-TW" sz="2400" dirty="0" err="1" smtClean="0"/>
                  <a:t>contrvariant</a:t>
                </a:r>
                <a:r>
                  <a:rPr lang="en-US" altLang="zh-TW" sz="2400" dirty="0" smtClean="0"/>
                  <a:t> T vector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f</a:t>
                </a:r>
                <a:r>
                  <a:rPr lang="en-US" altLang="zh-TW" sz="2400" b="0" dirty="0" smtClean="0"/>
                  <a:t>orm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𝑇</m:t>
                    </m:r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is also the corresponding 2-tensor for g by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G=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b="0" i="1" smtClean="0">
                        <a:latin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=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12</m:t>
                              </m:r>
                            </m:sup>
                          </m:sSup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22</m:t>
                              </m:r>
                            </m:sup>
                          </m:sSup>
                        </m:e>
                      </m:mr>
                    </m:m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0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word of warning: global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local transformations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54162"/>
                <a:ext cx="8686800" cy="48271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sz="2600" dirty="0" smtClean="0">
                    <a:solidFill>
                      <a:srgbClr val="0070C0"/>
                    </a:solidFill>
                  </a:rPr>
                  <a:t>Global coordinate transformation </a:t>
                </a:r>
                <a:r>
                  <a:rPr lang="en-US" altLang="zh-TW" sz="2600" dirty="0" smtClean="0"/>
                  <a:t>is one can express the new coordinates as complete and independent functions of the old coordinates.</a:t>
                </a:r>
              </a:p>
              <a:p>
                <a:r>
                  <a:rPr lang="en-US" altLang="zh-TW" sz="2600" dirty="0" smtClean="0"/>
                  <a:t>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f and g being independent function of the old coordinates.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A global transform can be written in a differential or matrix manner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𝑑𝑥</m:t>
                    </m:r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𝑑𝑦</m:t>
                    </m:r>
                    <m:r>
                      <a:rPr lang="en-US" altLang="zh-TW" sz="2400" b="0" i="1" smtClean="0">
                        <a:latin typeface="Cambria Math"/>
                      </a:rPr>
                      <m:t> ,</m:t>
                    </m:r>
                  </m:oMath>
                </a14:m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𝑑𝑦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/>
                      </a:rPr>
                      <m:t>=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sz="2400" b="0" i="1" dirty="0" smtClean="0">
                        <a:latin typeface="Cambria Math"/>
                      </a:rPr>
                      <m:t>𝑑𝑥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+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𝑑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𝑥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,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𝑦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dy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These expressions must be total differentials, expressible in the form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𝑑</m:t>
                    </m:r>
                    <m:r>
                      <a:rPr lang="en-US" altLang="zh-TW" sz="2400" b="0" i="1" smtClean="0">
                        <a:latin typeface="Cambria Math"/>
                      </a:rPr>
                      <m:t>[</m:t>
                    </m:r>
                    <m:r>
                      <a:rPr lang="en-US" altLang="zh-TW" sz="2400" b="0" i="1" smtClean="0">
                        <a:latin typeface="Cambria Math"/>
                      </a:rPr>
                      <m:t>𝑓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r>
                      <a:rPr lang="en-US" altLang="zh-TW" sz="2400" b="0" i="1" smtClean="0">
                        <a:latin typeface="Cambria Math"/>
                      </a:rPr>
                      <m:t>𝑦</m:t>
                    </m:r>
                    <m:r>
                      <a:rPr lang="en-US" altLang="zh-TW" sz="2400" b="0" i="1" smtClean="0">
                        <a:latin typeface="Cambria Math"/>
                      </a:rPr>
                      <m:t>)]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𝑑𝑦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/>
                      </a:rPr>
                      <m:t>=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𝑑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[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𝑔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𝑥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,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𝑦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)]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Global transformations allow the points in an entire space to be re-label from, say (</a:t>
                </a:r>
                <a:r>
                  <a:rPr lang="en-US" altLang="zh-TW" sz="2400" dirty="0" err="1" smtClean="0"/>
                  <a:t>x,y,z</a:t>
                </a:r>
                <a:r>
                  <a:rPr lang="en-US" altLang="zh-TW" sz="2400" dirty="0" smtClean="0"/>
                  <a:t>,….) to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….</m:t>
                    </m:r>
                  </m:oMath>
                </a14:m>
                <a:r>
                  <a:rPr lang="en-US" altLang="zh-TW" sz="2400" dirty="0" smtClean="0"/>
                  <a:t>) : they work everywhere in space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4162"/>
                <a:ext cx="8686800" cy="4827166"/>
              </a:xfrm>
              <a:blipFill rotWithShape="1">
                <a:blip r:embed="rId3"/>
                <a:stretch>
                  <a:fillRect l="-842" t="-1641" r="-4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6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word of warning: global </a:t>
            </a:r>
            <a:r>
              <a:rPr lang="en-US" altLang="zh-TW" dirty="0" err="1"/>
              <a:t>vs</a:t>
            </a:r>
            <a:r>
              <a:rPr lang="en-US" altLang="zh-TW" dirty="0"/>
              <a:t> local transformations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rgbClr val="0070C0"/>
                    </a:solidFill>
                  </a:rPr>
                  <a:t>Local transformation </a:t>
                </a:r>
                <a:r>
                  <a:rPr lang="en-US" altLang="zh-TW" dirty="0" smtClean="0"/>
                  <a:t>is one that may be expressed in differential or matrix form, but cannot be integrated into the global form.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A simple example would be following transformation from polar coordinates (R,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altLang="zh-TW" dirty="0" smtClean="0"/>
                  <a:t>)  local to a local orthonormal system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/>
                  <a:t>) at a single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𝑑𝑅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𝑑𝑦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𝑅𝑑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54" t="-1617" r="-23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0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dirty="0" smtClean="0"/>
              <a:t>Ch6 </a:t>
            </a:r>
          </a:p>
          <a:p>
            <a:pPr marL="0" indent="0">
              <a:buNone/>
            </a:pPr>
            <a:r>
              <a:rPr lang="en-US" altLang="zh-TW" sz="4400" dirty="0" smtClean="0"/>
              <a:t>Geometry and Physics without Gravity: Special Relativity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6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Three-dimensional </a:t>
            </a:r>
            <a:r>
              <a:rPr lang="en-US" altLang="zh-TW" dirty="0" err="1" smtClean="0"/>
              <a:t>euclidean</a:t>
            </a:r>
            <a:r>
              <a:rPr lang="en-US" altLang="zh-TW" dirty="0" smtClean="0"/>
              <a:t> geometry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According to previous inference , we can get more general result at following:</a:t>
                </a:r>
              </a:p>
              <a:p>
                <a:r>
                  <a:rPr lang="en-US" altLang="zh-TW" dirty="0" smtClean="0"/>
                  <a:t>In this plane the Pythagorean theorem(Fig6.4)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combine this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400" b="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We get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 rotWithShape="1">
          <a:blip r:embed="rId3"/>
          <a:srcRect l="41908" t="26012" r="41508" b="48555"/>
          <a:stretch/>
        </p:blipFill>
        <p:spPr bwMode="auto">
          <a:xfrm>
            <a:off x="5508104" y="3645024"/>
            <a:ext cx="2847975" cy="2729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94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Three-dimensional </a:t>
            </a:r>
            <a:r>
              <a:rPr lang="en-US" altLang="zh-TW" dirty="0" err="1"/>
              <a:t>euclidean</a:t>
            </a:r>
            <a:r>
              <a:rPr lang="en-US" altLang="zh-TW" dirty="0"/>
              <a:t> geometry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cylindrical coordinate system: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𝑑𝑙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𝑑𝑧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spherical-polar coordinate system: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𝑑𝑙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𝑑𝑟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𝑑</m:t>
                        </m:r>
                        <m:r>
                          <a:rPr lang="zh-TW" altLang="en-US" b="0" i="1" dirty="0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b="0" i="1" dirty="0" smtClean="0">
                        <a:latin typeface="Cambria Math"/>
                      </a:rPr>
                      <m:t>𝜃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𝑑</m:t>
                        </m:r>
                        <m:r>
                          <a:rPr lang="zh-TW" altLang="en-US" b="0" i="1" dirty="0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magnitude: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altLang="zh-TW" dirty="0" smtClean="0"/>
                  <a:t>=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𝑣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𝑔</m:t>
                      </m:r>
                      <m:r>
                        <a:rPr lang="en-US" altLang="zh-TW" b="0" i="1" smtClean="0">
                          <a:latin typeface="Cambria Math"/>
                        </a:rPr>
                        <m:t>=(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</m:m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2" t="-2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7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400" dirty="0" smtClean="0"/>
              <a:t>Thank you for listening</a:t>
            </a:r>
            <a:endParaRPr lang="zh-TW" altLang="en-US" sz="6400" dirty="0"/>
          </a:p>
        </p:txBody>
      </p:sp>
    </p:spTree>
    <p:extLst>
      <p:ext uri="{BB962C8B-B14F-4D97-AF65-F5344CB8AC3E}">
        <p14:creationId xmlns:p14="http://schemas.microsoft.com/office/powerpoint/2010/main" val="4512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Ch6.1 Why Geometry?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Since Albert Einstein published his theories of special and general </a:t>
            </a:r>
            <a:r>
              <a:rPr lang="en-US" altLang="zh-TW" dirty="0" err="1" smtClean="0"/>
              <a:t>relativity,in</a:t>
            </a:r>
            <a:r>
              <a:rPr lang="en-US" altLang="zh-TW" dirty="0" smtClean="0"/>
              <a:t> 1905 and 1915,it has been recognized that geometry is important not only to </a:t>
            </a:r>
            <a:r>
              <a:rPr lang="en-US" altLang="zh-TW" dirty="0" err="1" smtClean="0"/>
              <a:t>mathematics,but</a:t>
            </a:r>
            <a:r>
              <a:rPr lang="en-US" altLang="zh-TW" dirty="0" smtClean="0"/>
              <a:t> also to physics as well.</a:t>
            </a:r>
          </a:p>
          <a:p>
            <a:r>
              <a:rPr lang="en-US" altLang="zh-TW" dirty="0" smtClean="0"/>
              <a:t>Two Major reason for this.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9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Ch6.1 Why Geometry?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First, it has become very apparent that the fundamental number of dimensions that describe our(macroscopic) world is four , not three.</a:t>
            </a:r>
          </a:p>
          <a:p>
            <a:r>
              <a:rPr lang="en-US" altLang="zh-TW" dirty="0" smtClean="0"/>
              <a:t>Second, Geometry is important to physics is the discovery that gravity is the result of matter bending the geometry of space and time , so that it is no longer the “flat” geometry of special relativity.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42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58843" cy="4665588"/>
          </a:xfrm>
        </p:spPr>
      </p:pic>
    </p:spTree>
    <p:extLst>
      <p:ext uri="{BB962C8B-B14F-4D97-AF65-F5344CB8AC3E}">
        <p14:creationId xmlns:p14="http://schemas.microsoft.com/office/powerpoint/2010/main" val="13777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Ch6.2 Two-dimensional </a:t>
            </a:r>
            <a:r>
              <a:rPr lang="en-US" altLang="zh-TW" dirty="0" err="1" smtClean="0"/>
              <a:t>pythagorean</a:t>
            </a:r>
            <a:r>
              <a:rPr lang="en-US" altLang="zh-TW" dirty="0" smtClean="0"/>
              <a:t> geometry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Line Element: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The most fundamental equation of plane geometry is the Pythagorean theorem for a right triangle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x</a:t>
                </a:r>
                <a:r>
                  <a:rPr lang="en-US" altLang="zh-TW" sz="2400" dirty="0" smtClean="0"/>
                  <a:t> and y are two sides of the triangle and h is the hypotenuse.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The distance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between two points on a graph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The very small coordinate distance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𝑑h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𝑑𝑥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𝑑𝑦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This equation is called 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line element</a:t>
                </a:r>
              </a:p>
              <a:p>
                <a:pPr marL="0" indent="0">
                  <a:buNone/>
                </a:pPr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Ch6.2.2 line element has the same length in any coordinates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Example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A translation of the origin to a new location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b="0" dirty="0" smtClean="0"/>
                  <a:t> produces the coordinate transformation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/>
                      </a:rPr>
                      <m:t>=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𝑦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0" dirty="0" smtClean="0"/>
                  <a:t>,the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𝑑h</m:t>
                    </m:r>
                  </m:oMath>
                </a14:m>
                <a:r>
                  <a:rPr lang="en-US" altLang="zh-TW" sz="2400" b="0" dirty="0" smtClean="0"/>
                  <a:t> still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𝑑𝑦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r>
                      <a:rPr lang="en-US" altLang="zh-TW" sz="2400" b="0" i="1" smtClean="0">
                        <a:latin typeface="Cambria Math"/>
                      </a:rPr>
                      <m:t>𝑎𝑛𝑑</m:t>
                    </m:r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𝑑𝑦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are be zero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b="0" dirty="0" smtClean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7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Ch6.2.2 line element has the same length in any coordinates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rotation of the axes by a constant angle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7298" r="12038" b="3234"/>
          <a:stretch/>
        </p:blipFill>
        <p:spPr bwMode="auto">
          <a:xfrm rot="5400000">
            <a:off x="1763687" y="1159759"/>
            <a:ext cx="3024337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4"/>
          <a:srcRect l="32155" t="69760" r="35663" b="20097"/>
          <a:stretch/>
        </p:blipFill>
        <p:spPr bwMode="auto">
          <a:xfrm>
            <a:off x="730840" y="5218230"/>
            <a:ext cx="7416824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14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Ch6.2.2 line element has the same length in any coordinates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54162"/>
                <a:ext cx="8686800" cy="4971182"/>
              </a:xfrm>
            </p:spPr>
            <p:txBody>
              <a:bodyPr/>
              <a:lstStyle/>
              <a:p>
                <a:r>
                  <a:rPr lang="en-US" altLang="zh-TW" dirty="0" smtClean="0"/>
                  <a:t>From Cartesian(</a:t>
                </a:r>
                <a:r>
                  <a:rPr lang="en-US" altLang="zh-TW" dirty="0" err="1" smtClean="0"/>
                  <a:t>x,y</a:t>
                </a:r>
                <a:r>
                  <a:rPr lang="en-US" altLang="zh-TW" dirty="0" smtClean="0"/>
                  <a:t>) to </a:t>
                </a:r>
                <a:r>
                  <a:rPr lang="en-US" altLang="zh-TW" dirty="0"/>
                  <a:t>P</a:t>
                </a:r>
                <a:r>
                  <a:rPr lang="en-US" altLang="zh-TW" dirty="0" smtClean="0"/>
                  <a:t>olar (R,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𝑅𝑐𝑜𝑠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∅ 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  <a:ea typeface="Cambria Math"/>
                      </a:rPr>
                      <m:t>Rsin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Combine equation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i="1">
                            <a:latin typeface="Cambria Math"/>
                          </a:rPr>
                          <m:t>𝑑h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i="1">
                            <a:latin typeface="Cambria Math"/>
                          </a:rPr>
                          <m:t>𝑑𝑥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i="1">
                            <a:latin typeface="Cambria Math"/>
                          </a:rPr>
                          <m:t>𝑑𝑦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Get follow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Therefore, Geometry remains unchanged during any coordinate transformation.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4162"/>
                <a:ext cx="8686800" cy="4971182"/>
              </a:xfrm>
              <a:blipFill rotWithShape="1">
                <a:blip r:embed="rId2"/>
                <a:stretch>
                  <a:fillRect l="-1053" t="-1472" b="-14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 rotWithShape="1">
          <a:blip r:embed="rId3"/>
          <a:srcRect l="42966" t="39944" r="42600" b="55267"/>
          <a:stretch/>
        </p:blipFill>
        <p:spPr bwMode="auto">
          <a:xfrm>
            <a:off x="395536" y="2708920"/>
            <a:ext cx="3312368" cy="757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4"/>
          <a:srcRect l="36485" t="48844" r="35874" b="43255"/>
          <a:stretch/>
        </p:blipFill>
        <p:spPr bwMode="auto">
          <a:xfrm>
            <a:off x="395536" y="4437112"/>
            <a:ext cx="6819964" cy="121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739</TotalTime>
  <Words>1739</Words>
  <Application>Microsoft Office PowerPoint</Application>
  <PresentationFormat>如螢幕大小 (4:3)</PresentationFormat>
  <Paragraphs>135</Paragraphs>
  <Slides>22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旅程</vt:lpstr>
      <vt:lpstr>Textbook circle: Black Hole Astrophyscs</vt:lpstr>
      <vt:lpstr>PowerPoint 簡報</vt:lpstr>
      <vt:lpstr>Ch6.1 Why Geometry?</vt:lpstr>
      <vt:lpstr>Ch6.1 Why Geometry?</vt:lpstr>
      <vt:lpstr>PowerPoint 簡報</vt:lpstr>
      <vt:lpstr>Ch6.2 Two-dimensional pythagorean geometry</vt:lpstr>
      <vt:lpstr>Ch6.2.2 line element has the same length in any coordinates</vt:lpstr>
      <vt:lpstr>Ch6.2.2 line element has the same length in any coordinates</vt:lpstr>
      <vt:lpstr>Ch6.2.2 line element has the same length in any coordinates</vt:lpstr>
      <vt:lpstr>Matrm form for the geometry equations</vt:lpstr>
      <vt:lpstr>Matrm form for the geometry equations</vt:lpstr>
      <vt:lpstr>Coordinate Transformations: Vectors and 1-Form</vt:lpstr>
      <vt:lpstr>Coordinate Transformations: Vectors and 1-Form</vt:lpstr>
      <vt:lpstr>Coordinate Transformations: Vectors and 1-Form</vt:lpstr>
      <vt:lpstr>Dot products and magnitudes of vectors</vt:lpstr>
      <vt:lpstr> Tensors</vt:lpstr>
      <vt:lpstr>Tensors</vt:lpstr>
      <vt:lpstr>A word of warning: global vs local transformations</vt:lpstr>
      <vt:lpstr>A word of warning: global vs local transformations</vt:lpstr>
      <vt:lpstr>Three-dimensional euclidean geometry</vt:lpstr>
      <vt:lpstr>Three-dimensional euclidean geometry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 circle: Black Hole Astrophyscs</dc:title>
  <dc:creator>Share Cheng</dc:creator>
  <cp:lastModifiedBy>Share Cheng</cp:lastModifiedBy>
  <cp:revision>129</cp:revision>
  <dcterms:created xsi:type="dcterms:W3CDTF">2013-09-29T19:52:09Z</dcterms:created>
  <dcterms:modified xsi:type="dcterms:W3CDTF">2013-09-30T08:11:50Z</dcterms:modified>
</cp:coreProperties>
</file>